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odec Pro" charset="1" panose="00000500000000000000"/>
      <p:regular r:id="rId19"/>
    </p:embeddedFont>
    <p:embeddedFont>
      <p:font typeface="Quattrocento Bold" charset="1" panose="02020802030000000404"/>
      <p:regular r:id="rId20"/>
    </p:embeddedFont>
    <p:embeddedFont>
      <p:font typeface="Quattrocento" charset="1" panose="02020502030000000404"/>
      <p:regular r:id="rId21"/>
    </p:embeddedFont>
    <p:embeddedFont>
      <p:font typeface="Codec Pro Bold" charset="1" panose="000006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675" y="4629031"/>
            <a:ext cx="7307147" cy="5837367"/>
          </a:xfrm>
          <a:custGeom>
            <a:avLst/>
            <a:gdLst/>
            <a:ahLst/>
            <a:cxnLst/>
            <a:rect r="r" b="b" t="t" l="l"/>
            <a:pathLst>
              <a:path h="5837367" w="730714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0383592" y="-203770"/>
            <a:ext cx="7952218" cy="6352686"/>
          </a:xfrm>
          <a:custGeom>
            <a:avLst/>
            <a:gdLst/>
            <a:ahLst/>
            <a:cxnLst/>
            <a:rect r="r" b="b" t="t" l="l"/>
            <a:pathLst>
              <a:path h="6352686" w="7952218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66210" y="3803994"/>
            <a:ext cx="14422976" cy="265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1"/>
              </a:lnSpc>
            </a:pPr>
            <a:r>
              <a:rPr lang="en-US" sz="9246" spc="2801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DEFINICIÓN DE PROYECTO APT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47831" y="7765375"/>
            <a:ext cx="4859734" cy="39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08"/>
              </a:lnSpc>
              <a:spcBef>
                <a:spcPct val="0"/>
              </a:spcBef>
            </a:pPr>
            <a:r>
              <a:rPr lang="en-US" b="true" sz="2220" spc="48">
                <a:solidFill>
                  <a:srgbClr val="322418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Martes 02 de septiembre de 2025.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33208" y="6706924"/>
            <a:ext cx="8088980" cy="89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</a:pPr>
            <a:r>
              <a:rPr lang="en-US" b="true" sz="2220" spc="48">
                <a:solidFill>
                  <a:srgbClr val="322418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Fernanda Osorio</a:t>
            </a:r>
          </a:p>
          <a:p>
            <a:pPr algn="ctr" marL="0" indent="0" lvl="0">
              <a:lnSpc>
                <a:spcPts val="3618"/>
              </a:lnSpc>
            </a:pPr>
            <a:r>
              <a:rPr lang="en-US" b="true" sz="2220" spc="48">
                <a:solidFill>
                  <a:srgbClr val="322418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Denisse Fuentes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47504" y="-2777501"/>
            <a:ext cx="10154776" cy="8229600"/>
          </a:xfrm>
          <a:custGeom>
            <a:avLst/>
            <a:gdLst/>
            <a:ahLst/>
            <a:cxnLst/>
            <a:rect r="r" b="b" t="t" l="l"/>
            <a:pathLst>
              <a:path h="8229600" w="10154776">
                <a:moveTo>
                  <a:pt x="0" y="0"/>
                </a:moveTo>
                <a:lnTo>
                  <a:pt x="10154777" y="0"/>
                </a:lnTo>
                <a:lnTo>
                  <a:pt x="101547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81631">
            <a:off x="-3075398" y="6471905"/>
            <a:ext cx="10154776" cy="8229600"/>
          </a:xfrm>
          <a:custGeom>
            <a:avLst/>
            <a:gdLst/>
            <a:ahLst/>
            <a:cxnLst/>
            <a:rect r="r" b="b" t="t" l="l"/>
            <a:pathLst>
              <a:path h="8229600" w="10154776">
                <a:moveTo>
                  <a:pt x="0" y="0"/>
                </a:moveTo>
                <a:lnTo>
                  <a:pt x="10154776" y="0"/>
                </a:lnTo>
                <a:lnTo>
                  <a:pt x="101547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900979"/>
            <a:ext cx="3739546" cy="1706060"/>
          </a:xfrm>
          <a:custGeom>
            <a:avLst/>
            <a:gdLst/>
            <a:ahLst/>
            <a:cxnLst/>
            <a:rect r="r" b="b" t="t" l="l"/>
            <a:pathLst>
              <a:path h="1706060" w="3739546">
                <a:moveTo>
                  <a:pt x="0" y="0"/>
                </a:moveTo>
                <a:lnTo>
                  <a:pt x="3739546" y="0"/>
                </a:lnTo>
                <a:lnTo>
                  <a:pt x="3739546" y="1706060"/>
                </a:lnTo>
                <a:lnTo>
                  <a:pt x="0" y="170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6856" y="5061283"/>
            <a:ext cx="3739546" cy="1706060"/>
          </a:xfrm>
          <a:custGeom>
            <a:avLst/>
            <a:gdLst/>
            <a:ahLst/>
            <a:cxnLst/>
            <a:rect r="r" b="b" t="t" l="l"/>
            <a:pathLst>
              <a:path h="1706060" w="3739546">
                <a:moveTo>
                  <a:pt x="0" y="0"/>
                </a:moveTo>
                <a:lnTo>
                  <a:pt x="3739546" y="0"/>
                </a:lnTo>
                <a:lnTo>
                  <a:pt x="3739546" y="1706060"/>
                </a:lnTo>
                <a:lnTo>
                  <a:pt x="0" y="170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44693" y="2880405"/>
            <a:ext cx="3739546" cy="1706060"/>
          </a:xfrm>
          <a:custGeom>
            <a:avLst/>
            <a:gdLst/>
            <a:ahLst/>
            <a:cxnLst/>
            <a:rect r="r" b="b" t="t" l="l"/>
            <a:pathLst>
              <a:path h="1706060" w="3739546">
                <a:moveTo>
                  <a:pt x="0" y="0"/>
                </a:moveTo>
                <a:lnTo>
                  <a:pt x="3739546" y="0"/>
                </a:lnTo>
                <a:lnTo>
                  <a:pt x="3739546" y="1706060"/>
                </a:lnTo>
                <a:lnTo>
                  <a:pt x="0" y="170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44693" y="5061283"/>
            <a:ext cx="3739546" cy="1706060"/>
          </a:xfrm>
          <a:custGeom>
            <a:avLst/>
            <a:gdLst/>
            <a:ahLst/>
            <a:cxnLst/>
            <a:rect r="r" b="b" t="t" l="l"/>
            <a:pathLst>
              <a:path h="1706060" w="3739546">
                <a:moveTo>
                  <a:pt x="0" y="0"/>
                </a:moveTo>
                <a:lnTo>
                  <a:pt x="3739546" y="0"/>
                </a:lnTo>
                <a:lnTo>
                  <a:pt x="3739546" y="1706060"/>
                </a:lnTo>
                <a:lnTo>
                  <a:pt x="0" y="170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82601" y="7386181"/>
            <a:ext cx="3377133" cy="1540720"/>
          </a:xfrm>
          <a:custGeom>
            <a:avLst/>
            <a:gdLst/>
            <a:ahLst/>
            <a:cxnLst/>
            <a:rect r="r" b="b" t="t" l="l"/>
            <a:pathLst>
              <a:path h="1540720" w="3377133">
                <a:moveTo>
                  <a:pt x="0" y="0"/>
                </a:moveTo>
                <a:lnTo>
                  <a:pt x="3377133" y="0"/>
                </a:lnTo>
                <a:lnTo>
                  <a:pt x="3377133" y="1540720"/>
                </a:lnTo>
                <a:lnTo>
                  <a:pt x="0" y="154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08848" y="2791877"/>
            <a:ext cx="3978688" cy="1815162"/>
          </a:xfrm>
          <a:custGeom>
            <a:avLst/>
            <a:gdLst/>
            <a:ahLst/>
            <a:cxnLst/>
            <a:rect r="r" b="b" t="t" l="l"/>
            <a:pathLst>
              <a:path h="1815162" w="3978688">
                <a:moveTo>
                  <a:pt x="0" y="0"/>
                </a:moveTo>
                <a:lnTo>
                  <a:pt x="3978688" y="0"/>
                </a:lnTo>
                <a:lnTo>
                  <a:pt x="3978688" y="1815162"/>
                </a:lnTo>
                <a:lnTo>
                  <a:pt x="0" y="181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244484" y="5194266"/>
            <a:ext cx="5345029" cy="18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3403" spc="908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CÓDIGO CON VERSIONADO (GITHUB)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108848" y="5061283"/>
            <a:ext cx="4394576" cy="2004899"/>
          </a:xfrm>
          <a:custGeom>
            <a:avLst/>
            <a:gdLst/>
            <a:ahLst/>
            <a:cxnLst/>
            <a:rect r="r" b="b" t="t" l="l"/>
            <a:pathLst>
              <a:path h="2004899" w="4394576">
                <a:moveTo>
                  <a:pt x="0" y="0"/>
                </a:moveTo>
                <a:lnTo>
                  <a:pt x="4394575" y="0"/>
                </a:lnTo>
                <a:lnTo>
                  <a:pt x="4394575" y="2004899"/>
                </a:lnTo>
                <a:lnTo>
                  <a:pt x="0" y="200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77698" y="7386181"/>
            <a:ext cx="3739546" cy="1706060"/>
          </a:xfrm>
          <a:custGeom>
            <a:avLst/>
            <a:gdLst/>
            <a:ahLst/>
            <a:cxnLst/>
            <a:rect r="r" b="b" t="t" l="l"/>
            <a:pathLst>
              <a:path h="1706060" w="3739546">
                <a:moveTo>
                  <a:pt x="0" y="0"/>
                </a:moveTo>
                <a:lnTo>
                  <a:pt x="3739546" y="0"/>
                </a:lnTo>
                <a:lnTo>
                  <a:pt x="3739546" y="1706060"/>
                </a:lnTo>
                <a:lnTo>
                  <a:pt x="0" y="170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306136" y="7192394"/>
            <a:ext cx="4270140" cy="1948128"/>
          </a:xfrm>
          <a:custGeom>
            <a:avLst/>
            <a:gdLst/>
            <a:ahLst/>
            <a:cxnLst/>
            <a:rect r="r" b="b" t="t" l="l"/>
            <a:pathLst>
              <a:path h="1948128" w="4270140">
                <a:moveTo>
                  <a:pt x="0" y="0"/>
                </a:moveTo>
                <a:lnTo>
                  <a:pt x="4270139" y="0"/>
                </a:lnTo>
                <a:lnTo>
                  <a:pt x="4270139" y="1948128"/>
                </a:lnTo>
                <a:lnTo>
                  <a:pt x="0" y="194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63636" y="3193197"/>
            <a:ext cx="3897986" cy="101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2"/>
              </a:lnSpc>
            </a:pPr>
            <a:r>
              <a:rPr lang="en-US" sz="2787" spc="744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LISTADO DE REQUISITOS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82601" y="737224"/>
            <a:ext cx="1010493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60" spc="1225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ENTREGABLES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02437" y="7732106"/>
            <a:ext cx="4882595" cy="63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3403" spc="908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MOCKUPS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98503" y="7785824"/>
            <a:ext cx="4882595" cy="63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3403" spc="908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SITIO WEB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6201" y="5194126"/>
            <a:ext cx="4882595" cy="123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3403" spc="908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CASOS DE PRUEBA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35101" y="5127592"/>
            <a:ext cx="4882595" cy="123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3403" spc="908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DIAGRAMAS UML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06207" y="3049386"/>
            <a:ext cx="4882595" cy="123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3403" spc="908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TABLERO DE TAREAS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23611" y="3049386"/>
            <a:ext cx="4882595" cy="123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3403" spc="908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PLAN DE PRUEBAS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05405" y="7732106"/>
            <a:ext cx="4882595" cy="63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5"/>
              </a:lnSpc>
            </a:pPr>
            <a:r>
              <a:rPr lang="en-US" sz="3403" spc="908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CARTA GANTT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538" y="246892"/>
            <a:ext cx="16897089" cy="7055554"/>
          </a:xfrm>
          <a:custGeom>
            <a:avLst/>
            <a:gdLst/>
            <a:ahLst/>
            <a:cxnLst/>
            <a:rect r="r" b="b" t="t" l="l"/>
            <a:pathLst>
              <a:path h="7055554" w="16897089">
                <a:moveTo>
                  <a:pt x="0" y="0"/>
                </a:moveTo>
                <a:lnTo>
                  <a:pt x="16897090" y="0"/>
                </a:lnTo>
                <a:lnTo>
                  <a:pt x="16897090" y="7055554"/>
                </a:lnTo>
                <a:lnTo>
                  <a:pt x="0" y="705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538" y="7302446"/>
            <a:ext cx="16897089" cy="2712016"/>
          </a:xfrm>
          <a:custGeom>
            <a:avLst/>
            <a:gdLst/>
            <a:ahLst/>
            <a:cxnLst/>
            <a:rect r="r" b="b" t="t" l="l"/>
            <a:pathLst>
              <a:path h="2712016" w="16897089">
                <a:moveTo>
                  <a:pt x="0" y="0"/>
                </a:moveTo>
                <a:lnTo>
                  <a:pt x="16897090" y="0"/>
                </a:lnTo>
                <a:lnTo>
                  <a:pt x="16897090" y="2712016"/>
                </a:lnTo>
                <a:lnTo>
                  <a:pt x="0" y="2712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67599">
            <a:off x="9689713" y="1790017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89"/>
                </a:lnTo>
                <a:lnTo>
                  <a:pt x="0" y="9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84998" y="1661340"/>
            <a:ext cx="10451284" cy="116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7"/>
              </a:lnSpc>
            </a:pPr>
            <a:r>
              <a:rPr lang="en-US" sz="7143" spc="2471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CONCLUSIÓN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6804" y="3751707"/>
            <a:ext cx="15887671" cy="269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  <a:spcBef>
                <a:spcPct val="0"/>
              </a:spcBef>
            </a:pPr>
            <a:r>
              <a:rPr lang="en-US" b="true" sz="2160" spc="57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EL PROY</a:t>
            </a:r>
            <a:r>
              <a:rPr lang="en-US" b="true" sz="2160" spc="57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ECTO BLOOMCLASS DEMUESTRA SER UNA PROPUESTA FACTIBLE Y VALIOSA PARA APOYAR EL APRENDIZAJE ESCOLAR DE 1° A 6° BÁSICO, INTEGRANDO RECURSOS INTERACTIVOS ALINEADOS AL TEMARIO OFICIAL. GRACIAS A UNA PLANIFICACIÓN CLARA, EL USO DE HERRAMIENTAS TECNOLÓGICAS ADECUADAS Y LA DEFINICIÓN DE COMPETENCIAS, SE SIENTAN BASES SÓLIDAS PARA ENTREGAR UNA SOLUCIÓN INNOVADORA QUE POTENCIE LA EDUCACIÓN DE MANERA INCLUSIVA Y EFECTIVA.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64176">
            <a:off x="10671797" y="2631748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675" y="4629031"/>
            <a:ext cx="7307147" cy="5837367"/>
          </a:xfrm>
          <a:custGeom>
            <a:avLst/>
            <a:gdLst/>
            <a:ahLst/>
            <a:cxnLst/>
            <a:rect r="r" b="b" t="t" l="l"/>
            <a:pathLst>
              <a:path h="5837367" w="730714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0383592" y="-203770"/>
            <a:ext cx="7952218" cy="6352686"/>
          </a:xfrm>
          <a:custGeom>
            <a:avLst/>
            <a:gdLst/>
            <a:ahLst/>
            <a:cxnLst/>
            <a:rect r="r" b="b" t="t" l="l"/>
            <a:pathLst>
              <a:path h="6352686" w="7952218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29967" y="4151564"/>
            <a:ext cx="13428065" cy="248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08"/>
              </a:lnSpc>
            </a:pPr>
            <a:r>
              <a:rPr lang="en-US" sz="13362" spc="4182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GRACIAS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93731" y="2889796"/>
            <a:ext cx="12500537" cy="181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614"/>
              </a:lnSpc>
              <a:spcBef>
                <a:spcPct val="0"/>
              </a:spcBef>
            </a:pPr>
            <a:r>
              <a:rPr lang="en-US" sz="9724" spc="2985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Muchas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0569">
            <a:off x="-133144" y="269790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487580">
            <a:off x="8252810" y="-2014418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189001" y="2152604"/>
            <a:ext cx="10726410" cy="234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27"/>
              </a:lnSpc>
            </a:pPr>
            <a:r>
              <a:rPr lang="en-US" sz="12591" spc="2316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ÍNDICE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01431" y="4534269"/>
            <a:ext cx="7430755" cy="381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01. Introducción al proyecto.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02.Competencias.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03. Presentación del proyecto.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04. Factibilidad.</a:t>
            </a:r>
          </a:p>
          <a:p>
            <a:pPr algn="just">
              <a:lnSpc>
                <a:spcPts val="5081"/>
              </a:lnSpc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05.Entregables</a:t>
            </a:r>
          </a:p>
          <a:p>
            <a:pPr algn="just" marL="0" indent="0" lvl="0">
              <a:lnSpc>
                <a:spcPts val="5081"/>
              </a:lnSpc>
              <a:spcBef>
                <a:spcPct val="0"/>
              </a:spcBef>
            </a:pPr>
            <a:r>
              <a:rPr lang="en-US" sz="3629" spc="79">
                <a:solidFill>
                  <a:srgbClr val="322418"/>
                </a:solidFill>
                <a:latin typeface="Quattrocento"/>
                <a:ea typeface="Quattrocento"/>
                <a:cs typeface="Quattrocento"/>
                <a:sym typeface="Quattrocento"/>
              </a:rPr>
              <a:t>06. Conclusión.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-257275" y="-245475"/>
            <a:ext cx="6427833" cy="6160933"/>
          </a:xfrm>
          <a:custGeom>
            <a:avLst/>
            <a:gdLst/>
            <a:ahLst/>
            <a:cxnLst/>
            <a:rect r="r" b="b" t="t" l="l"/>
            <a:pathLst>
              <a:path h="6160933" w="6427833">
                <a:moveTo>
                  <a:pt x="0" y="0"/>
                </a:moveTo>
                <a:lnTo>
                  <a:pt x="6427833" y="0"/>
                </a:lnTo>
                <a:lnTo>
                  <a:pt x="6427833" y="6160933"/>
                </a:lnTo>
                <a:lnTo>
                  <a:pt x="0" y="6160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2551947" y="4734891"/>
            <a:ext cx="5993012" cy="5744167"/>
          </a:xfrm>
          <a:custGeom>
            <a:avLst/>
            <a:gdLst/>
            <a:ahLst/>
            <a:cxnLst/>
            <a:rect r="r" b="b" t="t" l="l"/>
            <a:pathLst>
              <a:path h="5744167" w="5993012">
                <a:moveTo>
                  <a:pt x="0" y="0"/>
                </a:moveTo>
                <a:lnTo>
                  <a:pt x="5993012" y="0"/>
                </a:lnTo>
                <a:lnTo>
                  <a:pt x="5993012" y="5744168"/>
                </a:lnTo>
                <a:lnTo>
                  <a:pt x="0" y="574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8386106" y="1849352"/>
            <a:ext cx="11382123" cy="11772570"/>
          </a:xfrm>
          <a:custGeom>
            <a:avLst/>
            <a:gdLst/>
            <a:ahLst/>
            <a:cxnLst/>
            <a:rect r="r" b="b" t="t" l="l"/>
            <a:pathLst>
              <a:path h="11772570" w="11382123">
                <a:moveTo>
                  <a:pt x="0" y="0"/>
                </a:moveTo>
                <a:lnTo>
                  <a:pt x="11382122" y="0"/>
                </a:lnTo>
                <a:lnTo>
                  <a:pt x="11382122" y="11772570"/>
                </a:lnTo>
                <a:lnTo>
                  <a:pt x="0" y="1177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274446">
            <a:off x="-1541312" y="-3617103"/>
            <a:ext cx="11382123" cy="11772570"/>
          </a:xfrm>
          <a:custGeom>
            <a:avLst/>
            <a:gdLst/>
            <a:ahLst/>
            <a:cxnLst/>
            <a:rect r="r" b="b" t="t" l="l"/>
            <a:pathLst>
              <a:path h="11772570" w="11382123">
                <a:moveTo>
                  <a:pt x="0" y="0"/>
                </a:moveTo>
                <a:lnTo>
                  <a:pt x="11382123" y="0"/>
                </a:lnTo>
                <a:lnTo>
                  <a:pt x="11382123" y="11772570"/>
                </a:lnTo>
                <a:lnTo>
                  <a:pt x="0" y="1177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1502" y="2057400"/>
            <a:ext cx="7530084" cy="8229600"/>
          </a:xfrm>
          <a:custGeom>
            <a:avLst/>
            <a:gdLst/>
            <a:ahLst/>
            <a:cxnLst/>
            <a:rect r="r" b="b" t="t" l="l"/>
            <a:pathLst>
              <a:path h="8229600" w="7530084">
                <a:moveTo>
                  <a:pt x="0" y="0"/>
                </a:moveTo>
                <a:lnTo>
                  <a:pt x="7530084" y="0"/>
                </a:lnTo>
                <a:lnTo>
                  <a:pt x="75300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940143" y="0"/>
            <a:ext cx="14695714" cy="8229600"/>
          </a:xfrm>
          <a:custGeom>
            <a:avLst/>
            <a:gdLst/>
            <a:ahLst/>
            <a:cxnLst/>
            <a:rect r="r" b="b" t="t" l="l"/>
            <a:pathLst>
              <a:path h="8229600" w="14695714">
                <a:moveTo>
                  <a:pt x="0" y="0"/>
                </a:moveTo>
                <a:lnTo>
                  <a:pt x="14695714" y="0"/>
                </a:lnTo>
                <a:lnTo>
                  <a:pt x="146957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23749" y="1457325"/>
            <a:ext cx="1010493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60" spc="1225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INTRODUCCIÓN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3259" y="3564925"/>
            <a:ext cx="16068864" cy="185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spc="-59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BloomClass es un sitio web educativo diseñado especialmente para estudiantes de 1° a 6° básico, cuyo objetivo es apoyar el aprendizaje escolar a través de recursos interactivos y accesibles. La plataforma se estructura en torno a las asignaturas del currículo oficial entregado por el Ministerio de Educación, garantizando que los contenidos estén alineados con lo que los niños aprenden en sus clases.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259" y="5788039"/>
            <a:ext cx="15525322" cy="140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spc="-59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Dentro de BloomClass, los alumnos podrán acceder a una variedad de recursos didácticos como formularios interactivos, videos explicativos y juegos educativos, los cuales buscan reforzar los aprendizajes fundamentales de cada nivel de una manera didactica e innovadora.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346992">
            <a:off x="10150293" y="-2137784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4443" y="427313"/>
            <a:ext cx="17012392" cy="9432375"/>
            <a:chOff x="0" y="0"/>
            <a:chExt cx="6336891" cy="35134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90019" y="3744037"/>
            <a:ext cx="9390658" cy="7501794"/>
          </a:xfrm>
          <a:custGeom>
            <a:avLst/>
            <a:gdLst/>
            <a:ahLst/>
            <a:cxnLst/>
            <a:rect r="r" b="b" t="t" l="l"/>
            <a:pathLst>
              <a:path h="7501794" w="9390658">
                <a:moveTo>
                  <a:pt x="0" y="0"/>
                </a:moveTo>
                <a:lnTo>
                  <a:pt x="9390658" y="0"/>
                </a:lnTo>
                <a:lnTo>
                  <a:pt x="9390658" y="7501794"/>
                </a:lnTo>
                <a:lnTo>
                  <a:pt x="0" y="7501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95195" y="933450"/>
            <a:ext cx="1010493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60" spc="1225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 COMPETENCIAS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18772" y="2258795"/>
            <a:ext cx="10050046" cy="69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7424" indent="-248712" lvl="1">
              <a:lnSpc>
                <a:spcPts val="3225"/>
              </a:lnSpc>
              <a:buFont typeface="Arial"/>
              <a:buChar char="•"/>
            </a:pPr>
            <a:r>
              <a:rPr lang="en-US" b="true" sz="2303" spc="-6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Desarrollar soluciones de software aplicando técnicas que sistematicen el desarrollo y mantenimiento.</a:t>
            </a:r>
          </a:p>
          <a:p>
            <a:pPr algn="just">
              <a:lnSpc>
                <a:spcPts val="3225"/>
              </a:lnSpc>
            </a:pPr>
          </a:p>
          <a:p>
            <a:pPr algn="just" marL="497424" indent="-248712" lvl="1">
              <a:lnSpc>
                <a:spcPts val="3225"/>
              </a:lnSpc>
              <a:buFont typeface="Arial"/>
              <a:buChar char="•"/>
            </a:pPr>
            <a:r>
              <a:rPr lang="en-US" b="true" sz="2303" spc="-6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Programar consultas y rutinas para la manipulación de datos según requerimientos organizacionales.</a:t>
            </a:r>
          </a:p>
          <a:p>
            <a:pPr algn="just">
              <a:lnSpc>
                <a:spcPts val="3225"/>
              </a:lnSpc>
            </a:pPr>
          </a:p>
          <a:p>
            <a:pPr algn="just" marL="497424" indent="-248712" lvl="1">
              <a:lnSpc>
                <a:spcPts val="3225"/>
              </a:lnSpc>
              <a:buFont typeface="Arial"/>
              <a:buChar char="•"/>
            </a:pPr>
            <a:r>
              <a:rPr lang="en-US" b="true" sz="2303" spc="-6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Construir programas de distinta complejidad usando tecnologías de mercado y buenas prácticas de codificación.</a:t>
            </a:r>
          </a:p>
          <a:p>
            <a:pPr algn="just">
              <a:lnSpc>
                <a:spcPts val="3225"/>
              </a:lnSpc>
            </a:pPr>
          </a:p>
          <a:p>
            <a:pPr algn="just" marL="497424" indent="-248712" lvl="1">
              <a:lnSpc>
                <a:spcPts val="3225"/>
              </a:lnSpc>
              <a:buFont typeface="Arial"/>
              <a:buChar char="•"/>
            </a:pPr>
            <a:r>
              <a:rPr lang="en-US" b="true" sz="2303" spc="-6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Diseñar modelos arquitectónicos que soporten procesos de negocio siguiendo estándares de la industria.</a:t>
            </a:r>
          </a:p>
          <a:p>
            <a:pPr algn="just">
              <a:lnSpc>
                <a:spcPts val="3225"/>
              </a:lnSpc>
            </a:pPr>
          </a:p>
          <a:p>
            <a:pPr algn="just" marL="497424" indent="-248712" lvl="1">
              <a:lnSpc>
                <a:spcPts val="3225"/>
              </a:lnSpc>
              <a:buFont typeface="Arial"/>
              <a:buChar char="•"/>
            </a:pPr>
            <a:r>
              <a:rPr lang="en-US" b="true" sz="2303" spc="-6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Implementar medidas de seguridad para resolver vulnerabilidades y cumplir normas exigidas.</a:t>
            </a:r>
          </a:p>
          <a:p>
            <a:pPr algn="just">
              <a:lnSpc>
                <a:spcPts val="3225"/>
              </a:lnSpc>
            </a:pPr>
          </a:p>
          <a:p>
            <a:pPr algn="just" marL="497424" indent="-248712" lvl="1">
              <a:lnSpc>
                <a:spcPts val="3225"/>
              </a:lnSpc>
              <a:buFont typeface="Arial"/>
              <a:buChar char="•"/>
            </a:pPr>
            <a:r>
              <a:rPr lang="en-US" b="true" sz="2303" spc="-66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Gestionar proyectos informáticos apoyando la toma de decisiones en la organización.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762692" y="-850634"/>
            <a:ext cx="7828543" cy="7503482"/>
          </a:xfrm>
          <a:custGeom>
            <a:avLst/>
            <a:gdLst/>
            <a:ahLst/>
            <a:cxnLst/>
            <a:rect r="r" b="b" t="t" l="l"/>
            <a:pathLst>
              <a:path h="7503482" w="7828543">
                <a:moveTo>
                  <a:pt x="0" y="0"/>
                </a:moveTo>
                <a:lnTo>
                  <a:pt x="7828543" y="0"/>
                </a:lnTo>
                <a:lnTo>
                  <a:pt x="7828543" y="7503482"/>
                </a:lnTo>
                <a:lnTo>
                  <a:pt x="0" y="7503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2525" y="2376348"/>
            <a:ext cx="7530084" cy="8229600"/>
          </a:xfrm>
          <a:custGeom>
            <a:avLst/>
            <a:gdLst/>
            <a:ahLst/>
            <a:cxnLst/>
            <a:rect r="r" b="b" t="t" l="l"/>
            <a:pathLst>
              <a:path h="8229600" w="7530084">
                <a:moveTo>
                  <a:pt x="0" y="0"/>
                </a:moveTo>
                <a:lnTo>
                  <a:pt x="7530084" y="0"/>
                </a:lnTo>
                <a:lnTo>
                  <a:pt x="75300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5195" y="933450"/>
            <a:ext cx="1010493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60" spc="1225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 COMPETENCIAS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86716" y="2815382"/>
            <a:ext cx="12390248" cy="589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9889" indent="-259945" lvl="1">
              <a:lnSpc>
                <a:spcPts val="3371"/>
              </a:lnSpc>
              <a:buFont typeface="Arial"/>
              <a:buChar char="•"/>
            </a:pPr>
            <a:r>
              <a:rPr lang="en-US" b="true" sz="2408" spc="-55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Modelamiento, programación y consulta de base de datos: para estructurar y manipular la información necesaria en las distintas asignatura, validación de incio de sesión y registro.</a:t>
            </a:r>
          </a:p>
          <a:p>
            <a:pPr algn="l">
              <a:lnSpc>
                <a:spcPts val="3371"/>
              </a:lnSpc>
            </a:pPr>
          </a:p>
          <a:p>
            <a:pPr algn="l" marL="519889" indent="-259945" lvl="1">
              <a:lnSpc>
                <a:spcPts val="3371"/>
              </a:lnSpc>
              <a:buFont typeface="Arial"/>
              <a:buChar char="•"/>
            </a:pPr>
            <a:r>
              <a:rPr lang="en-US" b="true" sz="2408" spc="-55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Desarrollo de software: mediante la implementación de formularios, juegos y videos que apoyen el aprendizaje de los estudiantes, desarrollo de una interfaz intuitiva y buen funcionamiento de todos los componentes unitarios.</a:t>
            </a:r>
          </a:p>
          <a:p>
            <a:pPr algn="l">
              <a:lnSpc>
                <a:spcPts val="3371"/>
              </a:lnSpc>
            </a:pPr>
          </a:p>
          <a:p>
            <a:pPr algn="l" marL="519889" indent="-259945" lvl="1">
              <a:lnSpc>
                <a:spcPts val="3371"/>
              </a:lnSpc>
              <a:buFont typeface="Arial"/>
              <a:buChar char="•"/>
            </a:pPr>
            <a:r>
              <a:rPr lang="en-US" b="true" sz="2408" spc="-55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Gestión de proyectos: aplicando técnicas que permitan planificar, organizar y controlar cada fase del desarrollo.</a:t>
            </a:r>
          </a:p>
          <a:p>
            <a:pPr algn="l">
              <a:lnSpc>
                <a:spcPts val="3371"/>
              </a:lnSpc>
            </a:pPr>
          </a:p>
          <a:p>
            <a:pPr algn="l" marL="519889" indent="-259945" lvl="1">
              <a:lnSpc>
                <a:spcPts val="3371"/>
              </a:lnSpc>
              <a:buFont typeface="Arial"/>
              <a:buChar char="•"/>
            </a:pPr>
            <a:r>
              <a:rPr lang="en-US" b="true" sz="2408" spc="-55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Arquitectura y gestión de requisitos: asegurando que la solución cumpla con los estandarés esperados y lineamientos del currículo escolar y las necesidades pedagógicas de los usuarios.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20994">
            <a:off x="-2476249" y="-317370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675" y="4629031"/>
            <a:ext cx="7307147" cy="5837367"/>
          </a:xfrm>
          <a:custGeom>
            <a:avLst/>
            <a:gdLst/>
            <a:ahLst/>
            <a:cxnLst/>
            <a:rect r="r" b="b" t="t" l="l"/>
            <a:pathLst>
              <a:path h="5837367" w="730714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0383592" y="-175195"/>
            <a:ext cx="7952218" cy="6352686"/>
          </a:xfrm>
          <a:custGeom>
            <a:avLst/>
            <a:gdLst/>
            <a:ahLst/>
            <a:cxnLst/>
            <a:rect r="r" b="b" t="t" l="l"/>
            <a:pathLst>
              <a:path h="6352686" w="7952218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86705" y="791791"/>
            <a:ext cx="5276118" cy="8466509"/>
          </a:xfrm>
          <a:custGeom>
            <a:avLst/>
            <a:gdLst/>
            <a:ahLst/>
            <a:cxnLst/>
            <a:rect r="r" b="b" t="t" l="l"/>
            <a:pathLst>
              <a:path h="8466509" w="5276118">
                <a:moveTo>
                  <a:pt x="0" y="0"/>
                </a:moveTo>
                <a:lnTo>
                  <a:pt x="5276118" y="0"/>
                </a:lnTo>
                <a:lnTo>
                  <a:pt x="5276118" y="8466509"/>
                </a:lnTo>
                <a:lnTo>
                  <a:pt x="0" y="8466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40732" y="4562356"/>
            <a:ext cx="6645973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772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PRESENTACIÓN DEL PROYECTO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20994">
            <a:off x="-2476249" y="-317370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675" y="4629031"/>
            <a:ext cx="7307147" cy="5837367"/>
          </a:xfrm>
          <a:custGeom>
            <a:avLst/>
            <a:gdLst/>
            <a:ahLst/>
            <a:cxnLst/>
            <a:rect r="r" b="b" t="t" l="l"/>
            <a:pathLst>
              <a:path h="5837367" w="730714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0383592" y="-175195"/>
            <a:ext cx="7952218" cy="6352686"/>
          </a:xfrm>
          <a:custGeom>
            <a:avLst/>
            <a:gdLst/>
            <a:ahLst/>
            <a:cxnLst/>
            <a:rect r="r" b="b" t="t" l="l"/>
            <a:pathLst>
              <a:path h="6352686" w="7952218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54087" y="1028700"/>
            <a:ext cx="5299191" cy="8503534"/>
          </a:xfrm>
          <a:custGeom>
            <a:avLst/>
            <a:gdLst/>
            <a:ahLst/>
            <a:cxnLst/>
            <a:rect r="r" b="b" t="t" l="l"/>
            <a:pathLst>
              <a:path h="8503534" w="5299191">
                <a:moveTo>
                  <a:pt x="0" y="0"/>
                </a:moveTo>
                <a:lnTo>
                  <a:pt x="5299192" y="0"/>
                </a:lnTo>
                <a:lnTo>
                  <a:pt x="5299192" y="8503534"/>
                </a:lnTo>
                <a:lnTo>
                  <a:pt x="0" y="8503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98027" y="4562356"/>
            <a:ext cx="6645973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772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PRESENTACIÓN DEL PROYECTO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20994">
            <a:off x="-2476249" y="-317370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502" y="427313"/>
            <a:ext cx="17012392" cy="9432375"/>
            <a:chOff x="0" y="0"/>
            <a:chExt cx="6336891" cy="3513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6891" cy="3513435"/>
            </a:xfrm>
            <a:custGeom>
              <a:avLst/>
              <a:gdLst/>
              <a:ahLst/>
              <a:cxnLst/>
              <a:rect r="r" b="b" t="t" l="l"/>
              <a:pathLst>
                <a:path h="3513435" w="6336891">
                  <a:moveTo>
                    <a:pt x="0" y="0"/>
                  </a:moveTo>
                  <a:lnTo>
                    <a:pt x="6336891" y="0"/>
                  </a:lnTo>
                  <a:lnTo>
                    <a:pt x="6336891" y="3513435"/>
                  </a:lnTo>
                  <a:lnTo>
                    <a:pt x="0" y="3513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6BBA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336891" cy="3522960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675" y="4629031"/>
            <a:ext cx="7307147" cy="5837367"/>
          </a:xfrm>
          <a:custGeom>
            <a:avLst/>
            <a:gdLst/>
            <a:ahLst/>
            <a:cxnLst/>
            <a:rect r="r" b="b" t="t" l="l"/>
            <a:pathLst>
              <a:path h="5837367" w="7307147">
                <a:moveTo>
                  <a:pt x="0" y="0"/>
                </a:moveTo>
                <a:lnTo>
                  <a:pt x="7307147" y="0"/>
                </a:lnTo>
                <a:lnTo>
                  <a:pt x="7307147" y="5837367"/>
                </a:lnTo>
                <a:lnTo>
                  <a:pt x="0" y="5837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0383592" y="-175195"/>
            <a:ext cx="7952218" cy="6352686"/>
          </a:xfrm>
          <a:custGeom>
            <a:avLst/>
            <a:gdLst/>
            <a:ahLst/>
            <a:cxnLst/>
            <a:rect r="r" b="b" t="t" l="l"/>
            <a:pathLst>
              <a:path h="6352686" w="7952218">
                <a:moveTo>
                  <a:pt x="0" y="0"/>
                </a:moveTo>
                <a:lnTo>
                  <a:pt x="7952218" y="0"/>
                </a:lnTo>
                <a:lnTo>
                  <a:pt x="7952218" y="6352686"/>
                </a:lnTo>
                <a:lnTo>
                  <a:pt x="0" y="635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6449" y="866786"/>
            <a:ext cx="5330284" cy="8553428"/>
          </a:xfrm>
          <a:custGeom>
            <a:avLst/>
            <a:gdLst/>
            <a:ahLst/>
            <a:cxnLst/>
            <a:rect r="r" b="b" t="t" l="l"/>
            <a:pathLst>
              <a:path h="8553428" w="5330284">
                <a:moveTo>
                  <a:pt x="0" y="0"/>
                </a:moveTo>
                <a:lnTo>
                  <a:pt x="5330284" y="0"/>
                </a:lnTo>
                <a:lnTo>
                  <a:pt x="5330284" y="8553428"/>
                </a:lnTo>
                <a:lnTo>
                  <a:pt x="0" y="8553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29713" y="4834466"/>
            <a:ext cx="6645973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772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PRESENTACIÓN DEL PROYECTO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9566" y="6115929"/>
            <a:ext cx="7448341" cy="4171071"/>
          </a:xfrm>
          <a:custGeom>
            <a:avLst/>
            <a:gdLst/>
            <a:ahLst/>
            <a:cxnLst/>
            <a:rect r="r" b="b" t="t" l="l"/>
            <a:pathLst>
              <a:path h="4171071" w="7448341">
                <a:moveTo>
                  <a:pt x="0" y="0"/>
                </a:moveTo>
                <a:lnTo>
                  <a:pt x="7448340" y="0"/>
                </a:lnTo>
                <a:lnTo>
                  <a:pt x="7448340" y="4171071"/>
                </a:lnTo>
                <a:lnTo>
                  <a:pt x="0" y="4171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839659" y="0"/>
            <a:ext cx="7448341" cy="4171071"/>
          </a:xfrm>
          <a:custGeom>
            <a:avLst/>
            <a:gdLst/>
            <a:ahLst/>
            <a:cxnLst/>
            <a:rect r="r" b="b" t="t" l="l"/>
            <a:pathLst>
              <a:path h="4171071" w="7448341">
                <a:moveTo>
                  <a:pt x="0" y="0"/>
                </a:moveTo>
                <a:lnTo>
                  <a:pt x="7448341" y="0"/>
                </a:lnTo>
                <a:lnTo>
                  <a:pt x="7448341" y="4171071"/>
                </a:lnTo>
                <a:lnTo>
                  <a:pt x="0" y="4171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7331" y="2608668"/>
            <a:ext cx="16950669" cy="498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9"/>
              </a:lnSpc>
              <a:spcBef>
                <a:spcPct val="0"/>
              </a:spcBef>
            </a:pPr>
          </a:p>
          <a:p>
            <a:pPr algn="l" marL="465677" indent="-232838" lvl="1">
              <a:lnSpc>
                <a:spcPts val="30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56" spc="575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TIEMPO DISPONIBLE: 18 SEMANAS DE SEMESTRE, CON UNA DEDICACIÓN ESTIMADA DE 19 HORAS SEMANALES (342 HORAS EN TOTAL).</a:t>
            </a:r>
          </a:p>
          <a:p>
            <a:pPr algn="l">
              <a:lnSpc>
                <a:spcPts val="3019"/>
              </a:lnSpc>
              <a:spcBef>
                <a:spcPct val="0"/>
              </a:spcBef>
            </a:pPr>
          </a:p>
          <a:p>
            <a:pPr algn="l" marL="465677" indent="-232838" lvl="1">
              <a:lnSpc>
                <a:spcPts val="30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56" spc="575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HERRAMIENTAS TECNOLÓGICAS: CANVA PARA EL DISEÑO DE INTERFACES, VISUAL STUDIO CODE PARA LA PROGRAMACIÓN, Y GITHUB PARA CONTROL DE VERSIONES Y TRABAJO COLABORATIVO.</a:t>
            </a:r>
          </a:p>
          <a:p>
            <a:pPr algn="l">
              <a:lnSpc>
                <a:spcPts val="3019"/>
              </a:lnSpc>
              <a:spcBef>
                <a:spcPct val="0"/>
              </a:spcBef>
            </a:pPr>
          </a:p>
          <a:p>
            <a:pPr algn="l" marL="465677" indent="-232838" lvl="1">
              <a:lnSpc>
                <a:spcPts val="30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56" spc="575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METODOLOGÍA: KANBAN, QUE PERMITE ORGANIZAR Y PRIORIZAR LAS TAREAS, ASEGURANDO UN AVANCE PROGRESIVO DEL PROYECTO.</a:t>
            </a:r>
          </a:p>
          <a:p>
            <a:pPr algn="l">
              <a:lnSpc>
                <a:spcPts val="3019"/>
              </a:lnSpc>
              <a:spcBef>
                <a:spcPct val="0"/>
              </a:spcBef>
            </a:pPr>
          </a:p>
          <a:p>
            <a:pPr algn="l" marL="465677" indent="-232838" lvl="1">
              <a:lnSpc>
                <a:spcPts val="3019"/>
              </a:lnSpc>
              <a:buFont typeface="Arial"/>
              <a:buChar char="•"/>
            </a:pPr>
            <a:r>
              <a:rPr lang="en-US" b="true" sz="2156" spc="575">
                <a:solidFill>
                  <a:srgbClr val="32241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RECURSOS HUMANOS: DOS INTEGRANTES CON CONOCIMIENTOS PREVIOS EN DESARROLLO DE SOFTWARE, BASES DE DATOS Y GESTIÓN DE PROYECTOS.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82601" y="737224"/>
            <a:ext cx="1010493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6660" spc="1225">
                <a:solidFill>
                  <a:srgbClr val="322418"/>
                </a:solidFill>
                <a:latin typeface="Codec Pro"/>
                <a:ea typeface="Codec Pro"/>
                <a:cs typeface="Codec Pro"/>
                <a:sym typeface="Codec Pro"/>
              </a:rPr>
              <a:t>FACTIBILIDAD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DAGxx0slJVk</dc:identifier>
  <dcterms:modified xsi:type="dcterms:W3CDTF">2011-08-01T06:04:30Z</dcterms:modified>
  <cp:revision>1</cp:revision>
  <dc:title>Autoría: Bruno Lago</dc:title>
</cp:coreProperties>
</file>